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58" r:id="rId5"/>
    <p:sldId id="259" r:id="rId6"/>
    <p:sldId id="261" r:id="rId7"/>
    <p:sldId id="276" r:id="rId8"/>
    <p:sldId id="262" r:id="rId9"/>
    <p:sldId id="260" r:id="rId10"/>
    <p:sldId id="265" r:id="rId11"/>
    <p:sldId id="266" r:id="rId12"/>
    <p:sldId id="267" r:id="rId13"/>
    <p:sldId id="268" r:id="rId14"/>
    <p:sldId id="278" r:id="rId15"/>
    <p:sldId id="269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E769-6C0F-4A6F-AC0F-D91D5A9CA0ED}" type="datetimeFigureOut">
              <a:rPr lang="hr-HR" smtClean="0"/>
              <a:pPr/>
              <a:t>26.9.2017.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6B97-DE24-4E46-8EAE-B36D66895EE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E769-6C0F-4A6F-AC0F-D91D5A9CA0ED}" type="datetimeFigureOut">
              <a:rPr lang="hr-HR" smtClean="0"/>
              <a:pPr/>
              <a:t>26.9.2017.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6B97-DE24-4E46-8EAE-B36D66895EE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E769-6C0F-4A6F-AC0F-D91D5A9CA0ED}" type="datetimeFigureOut">
              <a:rPr lang="hr-HR" smtClean="0"/>
              <a:pPr/>
              <a:t>26.9.2017.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6B97-DE24-4E46-8EAE-B36D66895EE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E769-6C0F-4A6F-AC0F-D91D5A9CA0ED}" type="datetimeFigureOut">
              <a:rPr lang="hr-HR" smtClean="0"/>
              <a:pPr/>
              <a:t>26.9.2017.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6B97-DE24-4E46-8EAE-B36D66895EE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E769-6C0F-4A6F-AC0F-D91D5A9CA0ED}" type="datetimeFigureOut">
              <a:rPr lang="hr-HR" smtClean="0"/>
              <a:pPr/>
              <a:t>26.9.2017.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6B97-DE24-4E46-8EAE-B36D66895EE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E769-6C0F-4A6F-AC0F-D91D5A9CA0ED}" type="datetimeFigureOut">
              <a:rPr lang="hr-HR" smtClean="0"/>
              <a:pPr/>
              <a:t>26.9.2017.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6B97-DE24-4E46-8EAE-B36D66895EE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E769-6C0F-4A6F-AC0F-D91D5A9CA0ED}" type="datetimeFigureOut">
              <a:rPr lang="hr-HR" smtClean="0"/>
              <a:pPr/>
              <a:t>26.9.2017.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6B97-DE24-4E46-8EAE-B36D66895EE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E769-6C0F-4A6F-AC0F-D91D5A9CA0ED}" type="datetimeFigureOut">
              <a:rPr lang="hr-HR" smtClean="0"/>
              <a:pPr/>
              <a:t>26.9.2017.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6B97-DE24-4E46-8EAE-B36D66895EE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E769-6C0F-4A6F-AC0F-D91D5A9CA0ED}" type="datetimeFigureOut">
              <a:rPr lang="hr-HR" smtClean="0"/>
              <a:pPr/>
              <a:t>26.9.2017.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6B97-DE24-4E46-8EAE-B36D66895EE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E769-6C0F-4A6F-AC0F-D91D5A9CA0ED}" type="datetimeFigureOut">
              <a:rPr lang="hr-HR" smtClean="0"/>
              <a:pPr/>
              <a:t>26.9.2017.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6B97-DE24-4E46-8EAE-B36D66895EE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E769-6C0F-4A6F-AC0F-D91D5A9CA0ED}" type="datetimeFigureOut">
              <a:rPr lang="hr-HR" smtClean="0"/>
              <a:pPr/>
              <a:t>26.9.2017.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E6C6B97-DE24-4E46-8EAE-B36D66895EE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69E769-6C0F-4A6F-AC0F-D91D5A9CA0ED}" type="datetimeFigureOut">
              <a:rPr lang="hr-HR" smtClean="0"/>
              <a:pPr/>
              <a:t>26.9.2017.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6C6B97-DE24-4E46-8EAE-B36D66895EE2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9552" y="972832"/>
            <a:ext cx="7851648" cy="1828800"/>
          </a:xfrm>
        </p:spPr>
        <p:txBody>
          <a:bodyPr/>
          <a:lstStyle/>
          <a:p>
            <a:r>
              <a:rPr lang="hr-HR" dirty="0" smtClean="0"/>
              <a:t>STROJNA OPREMA RAČUNALA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427984" y="3068960"/>
            <a:ext cx="4110280" cy="1752600"/>
          </a:xfrm>
        </p:spPr>
        <p:txBody>
          <a:bodyPr/>
          <a:lstStyle/>
          <a:p>
            <a:r>
              <a:rPr lang="hr-HR" dirty="0" smtClean="0"/>
              <a:t>Autori: </a:t>
            </a:r>
          </a:p>
          <a:p>
            <a:r>
              <a:rPr lang="hr-HR" dirty="0" smtClean="0"/>
              <a:t>Tena </a:t>
            </a:r>
            <a:r>
              <a:rPr lang="hr-HR" dirty="0" err="1" smtClean="0"/>
              <a:t>Balen</a:t>
            </a:r>
            <a:r>
              <a:rPr lang="hr-HR" dirty="0" smtClean="0"/>
              <a:t> i Karla </a:t>
            </a:r>
            <a:r>
              <a:rPr lang="hr-HR" dirty="0" err="1" smtClean="0"/>
              <a:t>Franjčec</a:t>
            </a:r>
            <a:endParaRPr lang="hr-HR" dirty="0" smtClean="0"/>
          </a:p>
          <a:p>
            <a:pPr algn="ctr"/>
            <a:endParaRPr lang="hr-HR" dirty="0"/>
          </a:p>
        </p:txBody>
      </p:sp>
      <p:pic>
        <p:nvPicPr>
          <p:cNvPr id="2052" name="Picture 4" descr="C:\Users\Učenik\AppData\Local\Microsoft\Windows\Temporary Internet Files\Content.IE5\52S9PLX0\Desktop-computer-PC-with-LCD-screen-keyboard-and-mouse-1993-larg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524709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67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8229600" cy="1143000"/>
          </a:xfrm>
        </p:spPr>
        <p:txBody>
          <a:bodyPr/>
          <a:lstStyle/>
          <a:p>
            <a:r>
              <a:rPr lang="hr-HR" dirty="0" smtClean="0"/>
              <a:t> </a:t>
            </a:r>
            <a:r>
              <a:rPr lang="hr-HR" b="1" u="sng" dirty="0" smtClean="0">
                <a:solidFill>
                  <a:schemeClr val="bg1"/>
                </a:solidFill>
              </a:rPr>
              <a:t>SPREMNIK</a:t>
            </a:r>
            <a:endParaRPr lang="hr-HR" b="1" u="sng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389120"/>
          </a:xfrm>
        </p:spPr>
        <p:txBody>
          <a:bodyPr>
            <a:normAutofit/>
          </a:bodyPr>
          <a:lstStyle/>
          <a:p>
            <a:r>
              <a:rPr lang="hr-HR" sz="2800" dirty="0" smtClean="0"/>
              <a:t>Sastoji se od ROM(trajne) i RAM(privremene) memorije </a:t>
            </a:r>
          </a:p>
          <a:p>
            <a:r>
              <a:rPr lang="hr-HR" sz="2800" dirty="0" smtClean="0"/>
              <a:t>Iz glavnog spremnik procesor prima podatke koje smješta u registre prije obrade</a:t>
            </a:r>
          </a:p>
          <a:p>
            <a:r>
              <a:rPr lang="hr-HR" sz="2800" dirty="0" smtClean="0"/>
              <a:t>Nakon obrade rezultat se iz registra pohranjuje u RAM memoriju</a:t>
            </a:r>
          </a:p>
          <a:p>
            <a:endParaRPr lang="hr-HR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357" y="4437112"/>
            <a:ext cx="5619124" cy="1944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34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/>
          <a:lstStyle/>
          <a:p>
            <a:r>
              <a:rPr lang="hr-HR" b="1" u="sng" dirty="0" smtClean="0">
                <a:solidFill>
                  <a:schemeClr val="bg1"/>
                </a:solidFill>
              </a:rPr>
              <a:t>MEMORIJSKE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  <a:r>
              <a:rPr lang="hr-HR" b="1" u="sng" dirty="0" smtClean="0">
                <a:solidFill>
                  <a:schemeClr val="bg1"/>
                </a:solidFill>
              </a:rPr>
              <a:t>LOKACIJE</a:t>
            </a:r>
            <a:endParaRPr lang="hr-HR" b="1" u="sng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Podaci koji tijekom obrade putuju između procesora i spremnika smještaju se na tzv. memorijske lokacije koje imaju svoju adresu</a:t>
            </a:r>
          </a:p>
          <a:p>
            <a:r>
              <a:rPr lang="hr-HR" dirty="0" smtClean="0"/>
              <a:t>Podaci putuju u obliku električnih impulsa dviju </a:t>
            </a:r>
            <a:r>
              <a:rPr lang="hr-HR" dirty="0" err="1" smtClean="0"/>
              <a:t>naposkih</a:t>
            </a:r>
            <a:r>
              <a:rPr lang="hr-HR" dirty="0" smtClean="0"/>
              <a:t> razina :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viša razina(1-istina) i niža razina(0-neistina)</a:t>
            </a:r>
          </a:p>
          <a:p>
            <a:endParaRPr lang="hr-HR" dirty="0" smtClean="0"/>
          </a:p>
          <a:p>
            <a:endParaRPr lang="hr-HR" dirty="0" smtClean="0"/>
          </a:p>
          <a:p>
            <a:pPr marL="0" indent="0" algn="ctr">
              <a:buNone/>
            </a:pPr>
            <a:r>
              <a:rPr lang="hr-HR" dirty="0" smtClean="0"/>
              <a:t> LOGIČKA STANJA  </a:t>
            </a:r>
            <a:endParaRPr lang="hr-HR" dirty="0"/>
          </a:p>
        </p:txBody>
      </p:sp>
      <p:pic>
        <p:nvPicPr>
          <p:cNvPr id="5122" name="Picture 2" descr="C:\Users\Učenik\AppData\Local\Microsoft\Windows\Temporary Internet Files\Content.IE5\CIEKN68P\arrow-971322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91460" y="4653137"/>
            <a:ext cx="679080" cy="81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92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8229600" cy="1143000"/>
          </a:xfrm>
        </p:spPr>
        <p:txBody>
          <a:bodyPr/>
          <a:lstStyle/>
          <a:p>
            <a:r>
              <a:rPr lang="hr-HR" b="1" u="sng" dirty="0" smtClean="0">
                <a:solidFill>
                  <a:schemeClr val="bg1"/>
                </a:solidFill>
              </a:rPr>
              <a:t>SABIRNICA</a:t>
            </a:r>
            <a:endParaRPr lang="hr-HR" b="1" u="sng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85720" y="1643050"/>
            <a:ext cx="8229600" cy="4389120"/>
          </a:xfrm>
        </p:spPr>
        <p:txBody>
          <a:bodyPr/>
          <a:lstStyle/>
          <a:p>
            <a:r>
              <a:rPr lang="hr-HR" dirty="0" smtClean="0"/>
              <a:t>Sabirnica je zajednički sustav vodova koji skuplja sve podatke koji se izmjenjuju između elektroničkih sklopova računala</a:t>
            </a:r>
          </a:p>
          <a:p>
            <a:r>
              <a:rPr lang="hr-HR" dirty="0" smtClean="0"/>
              <a:t>Postoji više sabirnica(CD-ROM, USB,…)</a:t>
            </a:r>
          </a:p>
        </p:txBody>
      </p:sp>
      <p:pic>
        <p:nvPicPr>
          <p:cNvPr id="9218" name="Picture 2" descr="Slikovni rezultat za SABIRNICA NA MATI&amp;Ccaron;NOJ PLO&amp;Ccaron;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714752"/>
            <a:ext cx="4520191" cy="2786082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rot="10800000">
            <a:off x="2928926" y="4929198"/>
            <a:ext cx="3000396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4348" y="4714884"/>
            <a:ext cx="20633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700" b="1" dirty="0" smtClean="0">
                <a:solidFill>
                  <a:srgbClr val="C00000"/>
                </a:solidFill>
              </a:rPr>
              <a:t>SABIRNICA</a:t>
            </a:r>
            <a:endParaRPr lang="hr-HR" sz="27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48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>
            <a:normAutofit/>
          </a:bodyPr>
          <a:lstStyle/>
          <a:p>
            <a:r>
              <a:rPr lang="hr-HR" sz="4400" b="1" u="sng" dirty="0" smtClean="0">
                <a:solidFill>
                  <a:schemeClr val="bg1"/>
                </a:solidFill>
              </a:rPr>
              <a:t>ULAZNO-IZLAZNI UREĐAJI</a:t>
            </a:r>
            <a:endParaRPr lang="hr-HR" sz="4400" b="1" u="sng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42910" y="1379225"/>
            <a:ext cx="375476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b="1" u="sng" dirty="0" smtClean="0">
                <a:solidFill>
                  <a:srgbClr val="FF0000"/>
                </a:solidFill>
              </a:rPr>
              <a:t>Ulazni uređaji : </a:t>
            </a:r>
          </a:p>
          <a:p>
            <a:endParaRPr lang="hr-HR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7"/>
            <a:ext cx="3024336" cy="1151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niOkvir 5"/>
          <p:cNvSpPr txBox="1"/>
          <p:nvPr/>
        </p:nvSpPr>
        <p:spPr>
          <a:xfrm flipH="1">
            <a:off x="904273" y="3436606"/>
            <a:ext cx="201622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TIPKOVNICA</a:t>
            </a:r>
            <a:endParaRPr lang="hr-H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58346"/>
            <a:ext cx="1976692" cy="1440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75372"/>
            <a:ext cx="2253216" cy="1637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niOkvir 6"/>
          <p:cNvSpPr txBox="1"/>
          <p:nvPr/>
        </p:nvSpPr>
        <p:spPr>
          <a:xfrm>
            <a:off x="4416238" y="3473257"/>
            <a:ext cx="70403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MIŠ</a:t>
            </a:r>
            <a:endParaRPr lang="hr-H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6825451" y="3493823"/>
            <a:ext cx="149072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JOYSTICK</a:t>
            </a:r>
            <a:endParaRPr lang="hr-H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7" name="Picture 5" descr="C:\Users\Učenik\AppData\Local\Microsoft\Windows\Temporary Internet Files\Content.IE5\3513O266\539686762_a6d2a2de30_z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24" y="4039987"/>
            <a:ext cx="1817925" cy="1852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niOkvir 9"/>
          <p:cNvSpPr txBox="1"/>
          <p:nvPr/>
        </p:nvSpPr>
        <p:spPr>
          <a:xfrm>
            <a:off x="904273" y="6093296"/>
            <a:ext cx="309166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MIKROFON</a:t>
            </a:r>
            <a:endParaRPr lang="hr-H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5" r="10570"/>
          <a:stretch/>
        </p:blipFill>
        <p:spPr bwMode="auto">
          <a:xfrm>
            <a:off x="3407644" y="4274560"/>
            <a:ext cx="2520280" cy="1603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8" descr="Slikovni rezultat za CRTAČA PLOČ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74560"/>
            <a:ext cx="2331036" cy="1506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niOkvir 11"/>
          <p:cNvSpPr txBox="1"/>
          <p:nvPr/>
        </p:nvSpPr>
        <p:spPr>
          <a:xfrm>
            <a:off x="3505927" y="6104464"/>
            <a:ext cx="232371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VIDEOKAMERA</a:t>
            </a:r>
            <a:endParaRPr lang="hr-H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6452961" y="6093296"/>
            <a:ext cx="232435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CRTAĆA PLOČA</a:t>
            </a:r>
            <a:endParaRPr lang="hr-H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528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sadržaja 3"/>
          <p:cNvSpPr txBox="1">
            <a:spLocks noGrp="1"/>
          </p:cNvSpPr>
          <p:nvPr>
            <p:ph idx="1"/>
          </p:nvPr>
        </p:nvSpPr>
        <p:spPr>
          <a:xfrm>
            <a:off x="590872" y="836712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hr-HR" sz="3000" b="1" u="sng" dirty="0" smtClean="0">
                <a:solidFill>
                  <a:srgbClr val="FF0000"/>
                </a:solidFill>
              </a:rPr>
              <a:t>Izlazni uređaji:</a:t>
            </a:r>
          </a:p>
          <a:p>
            <a:endParaRPr lang="hr-HR" sz="3000" dirty="0" smtClean="0"/>
          </a:p>
        </p:txBody>
      </p:sp>
      <p:pic>
        <p:nvPicPr>
          <p:cNvPr id="2051" name="Picture 3" descr="C:\Users\Učenik\AppData\Local\Microsoft\Windows\Temporary Internet Files\Content.IE5\CIEKN68P\1008802_572781346098601_637844477_o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58" y="1671545"/>
            <a:ext cx="2066066" cy="1460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čenik\AppData\Local\Microsoft\Windows\Temporary Internet Files\Content.IE5\CIEKN68P\zvuÄŤnici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847" y="1553647"/>
            <a:ext cx="1584176" cy="1696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čenik\AppData\Local\Microsoft\Windows\Temporary Internet Files\Content.IE5\3513O266\1294797015_156165795_1-Renta-de-video-proyectores-canones-y-pantallas-de-proyeccion-Bosques-del-Acueducto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188" y="1703164"/>
            <a:ext cx="2376264" cy="1468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636366" y="3322406"/>
            <a:ext cx="161185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</a:t>
            </a:r>
            <a:endParaRPr lang="hr-H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3707649" y="3545544"/>
            <a:ext cx="157927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ZVUČNICI</a:t>
            </a:r>
            <a:endParaRPr lang="hr-H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6540596" y="3368112"/>
            <a:ext cx="182344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PROJEKTOR</a:t>
            </a:r>
            <a:endParaRPr lang="hr-H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4" name="Picture 6" descr="C:\Users\Učenik\AppData\Local\Microsoft\Windows\Temporary Internet Files\Content.IE5\52S9PLX0\printer-inkjet-color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22" y="3991820"/>
            <a:ext cx="1611852" cy="1537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>
            <a:off x="827584" y="6021288"/>
            <a:ext cx="139717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PRINTER</a:t>
            </a:r>
            <a:endParaRPr lang="hr-H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5" name="Picture 7" descr="C:\Users\Učenik\AppData\Local\Microsoft\Windows\Temporary Internet Files\Content.IE5\W4Y2O9XT\tg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838" y="4307916"/>
            <a:ext cx="2490614" cy="1264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niOkvir 10"/>
          <p:cNvSpPr txBox="1"/>
          <p:nvPr/>
        </p:nvSpPr>
        <p:spPr>
          <a:xfrm>
            <a:off x="6568534" y="5855366"/>
            <a:ext cx="168911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SLUŠALICE</a:t>
            </a:r>
            <a:endParaRPr lang="hr-H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7" name="Picture 9" descr="C:\Users\Učenik\AppData\Local\Microsoft\Windows\Temporary Internet Files\Content.IE5\52S9PLX0\LG전자,_세계최대_풀LED_72인치_‘시네마_3D_스마트_TV’_출시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947" y="4305319"/>
            <a:ext cx="2010682" cy="1509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niOkvir 11"/>
          <p:cNvSpPr txBox="1"/>
          <p:nvPr/>
        </p:nvSpPr>
        <p:spPr>
          <a:xfrm>
            <a:off x="3707649" y="6078504"/>
            <a:ext cx="1413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TELEVIZOR</a:t>
            </a:r>
          </a:p>
        </p:txBody>
      </p:sp>
    </p:spTree>
    <p:extLst>
      <p:ext uri="{BB962C8B-B14F-4D97-AF65-F5344CB8AC3E}">
        <p14:creationId xmlns:p14="http://schemas.microsoft.com/office/powerpoint/2010/main" val="216350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8229600" cy="1143000"/>
          </a:xfrm>
        </p:spPr>
        <p:txBody>
          <a:bodyPr>
            <a:normAutofit/>
          </a:bodyPr>
          <a:lstStyle/>
          <a:p>
            <a:r>
              <a:rPr lang="hr-HR" sz="4500" b="1" u="sng" dirty="0" smtClean="0">
                <a:solidFill>
                  <a:schemeClr val="bg1"/>
                </a:solidFill>
              </a:rPr>
              <a:t>PODJELE RAČUNALA</a:t>
            </a:r>
            <a:endParaRPr lang="hr-HR" sz="4500" b="1" u="sng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46434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Podjela prema standardu proizvođača </a:t>
            </a:r>
            <a:r>
              <a:rPr lang="hr-H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hr-HR" sz="2800" dirty="0" smtClean="0">
                <a:solidFill>
                  <a:srgbClr val="FF0000"/>
                </a:solidFill>
              </a:rPr>
              <a:t>IBM i </a:t>
            </a:r>
            <a:r>
              <a:rPr lang="hr-HR" sz="2800" dirty="0" err="1" smtClean="0">
                <a:solidFill>
                  <a:srgbClr val="FF0000"/>
                </a:solidFill>
              </a:rPr>
              <a:t>Apple</a:t>
            </a:r>
            <a:r>
              <a:rPr lang="hr-HR" sz="2800" dirty="0" smtClean="0">
                <a:solidFill>
                  <a:srgbClr val="FF0000"/>
                </a:solidFill>
              </a:rPr>
              <a:t> - u početcima razvoja računala</a:t>
            </a:r>
          </a:p>
          <a:p>
            <a:r>
              <a:rPr lang="hr-HR" sz="2800" dirty="0" smtClean="0">
                <a:solidFill>
                  <a:srgbClr val="FF0000"/>
                </a:solidFill>
              </a:rPr>
              <a:t>Danas postoji puno proizvođača računala ali još uvijek proizvode na jednom od tih dvaju standarda</a:t>
            </a:r>
          </a:p>
          <a:p>
            <a:pPr>
              <a:buNone/>
            </a:pPr>
            <a:r>
              <a:rPr lang="hr-HR" sz="28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Podjela prema veličini:</a:t>
            </a:r>
          </a:p>
          <a:p>
            <a:r>
              <a:rPr lang="hr-HR" sz="2800" dirty="0" smtClean="0">
                <a:solidFill>
                  <a:srgbClr val="7030A0"/>
                </a:solidFill>
              </a:rPr>
              <a:t> Stolna (desktop) računala</a:t>
            </a:r>
          </a:p>
          <a:p>
            <a:r>
              <a:rPr lang="hr-HR" sz="2800" dirty="0" smtClean="0">
                <a:solidFill>
                  <a:srgbClr val="7030A0"/>
                </a:solidFill>
              </a:rPr>
              <a:t>Prijenosna računala(laptop)</a:t>
            </a:r>
          </a:p>
          <a:p>
            <a:r>
              <a:rPr lang="hr-HR" sz="2800" dirty="0" smtClean="0">
                <a:solidFill>
                  <a:srgbClr val="7030A0"/>
                </a:solidFill>
              </a:rPr>
              <a:t>Tablet( touch screen)</a:t>
            </a:r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Učenik\AppData\Local\Microsoft\Windows\Temporary Internet Files\Content.IE5\52S9PLX0\Laptop-With-Blue-Screen-10236-larg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181" y="4569713"/>
            <a:ext cx="720080" cy="70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čenik\AppData\Local\Microsoft\Windows\Temporary Internet Files\Content.IE5\52S9PLX0\1280px-Desktop_computer_clipart_-_Yellow_theme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145" y="4101380"/>
            <a:ext cx="648072" cy="46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3" b="12546"/>
          <a:stretch/>
        </p:blipFill>
        <p:spPr bwMode="auto">
          <a:xfrm>
            <a:off x="4395700" y="5133470"/>
            <a:ext cx="572344" cy="4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37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30263" y="404664"/>
            <a:ext cx="8229600" cy="1143000"/>
          </a:xfrm>
        </p:spPr>
        <p:txBody>
          <a:bodyPr>
            <a:normAutofit/>
          </a:bodyPr>
          <a:lstStyle/>
          <a:p>
            <a:r>
              <a:rPr lang="hr-HR" sz="4400" b="1" u="sng" dirty="0" smtClean="0">
                <a:solidFill>
                  <a:schemeClr val="tx1"/>
                </a:solidFill>
              </a:rPr>
              <a:t>BRZINA</a:t>
            </a:r>
            <a:r>
              <a:rPr lang="hr-HR" sz="4400" b="1" u="sng" dirty="0" smtClean="0"/>
              <a:t> </a:t>
            </a:r>
            <a:r>
              <a:rPr lang="hr-HR" sz="4400" b="1" u="sng" dirty="0" smtClean="0">
                <a:solidFill>
                  <a:schemeClr val="bg1"/>
                </a:solidFill>
              </a:rPr>
              <a:t>PROCESORA</a:t>
            </a:r>
            <a:endParaRPr lang="hr-HR" sz="4400" b="1" u="sng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389120"/>
          </a:xfrm>
        </p:spPr>
        <p:txBody>
          <a:bodyPr>
            <a:normAutofit/>
          </a:bodyPr>
          <a:lstStyle/>
          <a:p>
            <a:r>
              <a:rPr lang="hr-HR" sz="2800" dirty="0" smtClean="0"/>
              <a:t>S razvitkom tehnologije i izradom procesora oni su postali sve brži i snažniji</a:t>
            </a:r>
          </a:p>
          <a:p>
            <a:r>
              <a:rPr lang="hr-HR" sz="2800" dirty="0" smtClean="0"/>
              <a:t>Osnovno mjerilo procesorskih sposobnosti je količina podataka obrađena u jedinici vremena</a:t>
            </a:r>
          </a:p>
          <a:p>
            <a:pPr marL="0" indent="0">
              <a:buNone/>
            </a:pPr>
            <a:r>
              <a:rPr lang="hr-H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Čimbenici za brzinu procesora:</a:t>
            </a:r>
          </a:p>
          <a:p>
            <a:r>
              <a:rPr lang="hr-HR" sz="2800" dirty="0" smtClean="0"/>
              <a:t>Frekvencija takta</a:t>
            </a:r>
          </a:p>
          <a:p>
            <a:r>
              <a:rPr lang="hr-HR" sz="2800" dirty="0" smtClean="0"/>
              <a:t>Veličina registra</a:t>
            </a:r>
          </a:p>
          <a:p>
            <a:r>
              <a:rPr lang="hr-HR" sz="2800" dirty="0" smtClean="0"/>
              <a:t>Građa(arhitektura) procesora</a:t>
            </a:r>
          </a:p>
          <a:p>
            <a:pPr marL="0" indent="0">
              <a:buNone/>
            </a:pPr>
            <a:endParaRPr lang="hr-HR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706" y="3861048"/>
            <a:ext cx="3545009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79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29600" cy="1143000"/>
          </a:xfrm>
        </p:spPr>
        <p:txBody>
          <a:bodyPr>
            <a:normAutofit/>
          </a:bodyPr>
          <a:lstStyle/>
          <a:p>
            <a:r>
              <a:rPr lang="hr-HR" sz="4500" b="1" u="sng" dirty="0" smtClean="0">
                <a:solidFill>
                  <a:schemeClr val="bg1"/>
                </a:solidFill>
              </a:rPr>
              <a:t>KAPACITET SPREMNIKA</a:t>
            </a:r>
            <a:endParaRPr lang="hr-HR" sz="4500" b="1" u="sng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920557"/>
            <a:ext cx="8229600" cy="676672"/>
          </a:xfrm>
        </p:spPr>
        <p:txBody>
          <a:bodyPr>
            <a:normAutofit/>
          </a:bodyPr>
          <a:lstStyle/>
          <a:p>
            <a:r>
              <a:rPr lang="hr-HR" sz="2800" dirty="0" smtClean="0"/>
              <a:t>Mjeri se u bajtovima :</a:t>
            </a:r>
          </a:p>
          <a:p>
            <a:pPr marL="0" indent="0">
              <a:buNone/>
            </a:pPr>
            <a:endParaRPr lang="hr-HR" sz="28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124395" y="2996952"/>
            <a:ext cx="5191998" cy="2062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bajt = 8 bitova</a:t>
            </a:r>
          </a:p>
          <a:p>
            <a:r>
              <a:rPr lang="hr-H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1024 bajtova = 1 kilobajt (</a:t>
            </a:r>
            <a:r>
              <a:rPr lang="hr-HR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kB</a:t>
            </a:r>
            <a:r>
              <a:rPr lang="hr-H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hr-H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megabajt (MB) = 1024 </a:t>
            </a:r>
            <a:r>
              <a:rPr lang="hr-HR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kB</a:t>
            </a:r>
            <a:endParaRPr lang="hr-HR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gigabajt (GB) = 1024 MB</a:t>
            </a:r>
            <a:endParaRPr lang="hr-H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2586679"/>
            <a:ext cx="3299711" cy="2882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5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7500" dirty="0" smtClean="0"/>
              <a:t>HVALA NA PAŽNJI</a:t>
            </a:r>
            <a:endParaRPr lang="hr-HR" sz="7500" dirty="0"/>
          </a:p>
        </p:txBody>
      </p:sp>
      <p:pic>
        <p:nvPicPr>
          <p:cNvPr id="1027" name="Picture 3" descr="C:\Users\Učenik\AppData\Local\Microsoft\Windows\Temporary Internet Files\Content.IE5\W4Y2O9XT\smil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861" y="3284984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05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0375" y="908720"/>
            <a:ext cx="8229600" cy="194421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3000" dirty="0"/>
              <a:t>Računalo se sastoji od niza </a:t>
            </a:r>
            <a:r>
              <a:rPr lang="hr-HR" sz="3000" b="1" dirty="0"/>
              <a:t>elektroničkih </a:t>
            </a:r>
            <a:r>
              <a:rPr lang="hr-HR" sz="3000" b="1" dirty="0" smtClean="0"/>
              <a:t>sklopova</a:t>
            </a:r>
            <a:r>
              <a:rPr lang="hr-HR" sz="3000" b="1" dirty="0"/>
              <a:t> </a:t>
            </a:r>
            <a:r>
              <a:rPr lang="hr-HR" sz="3000" dirty="0" smtClean="0"/>
              <a:t>u kojima se </a:t>
            </a:r>
            <a:r>
              <a:rPr lang="hr-HR" sz="3000" dirty="0"/>
              <a:t>odvijaju određeni procesi, </a:t>
            </a:r>
            <a:r>
              <a:rPr lang="hr-HR" sz="3000" b="1" dirty="0" smtClean="0"/>
              <a:t>funkcije</a:t>
            </a:r>
            <a:r>
              <a:rPr lang="hr-HR" sz="3000" b="1" dirty="0"/>
              <a:t> </a:t>
            </a:r>
            <a:r>
              <a:rPr lang="hr-HR" sz="3000" dirty="0"/>
              <a:t>k</a:t>
            </a:r>
            <a:r>
              <a:rPr lang="hr-HR" sz="3000" dirty="0" smtClean="0"/>
              <a:t>ojima upravlja </a:t>
            </a:r>
            <a:r>
              <a:rPr lang="hr-HR" sz="3000" b="1" dirty="0"/>
              <a:t>operacijski sustav </a:t>
            </a:r>
            <a:r>
              <a:rPr lang="hr-HR" sz="3000" dirty="0" smtClean="0"/>
              <a:t>računala</a:t>
            </a:r>
            <a:endParaRPr lang="hr-HR" sz="3000" dirty="0"/>
          </a:p>
          <a:p>
            <a:endParaRPr lang="hr-HR" sz="3000" dirty="0"/>
          </a:p>
        </p:txBody>
      </p:sp>
      <p:sp>
        <p:nvSpPr>
          <p:cNvPr id="5" name="AutoShape 2" descr="Slikovni rezultat za Elektronički sklopovi računa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77905"/>
            <a:ext cx="4824536" cy="3210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78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r-HR" sz="4000" b="1" u="sng" dirty="0" smtClean="0">
                <a:solidFill>
                  <a:schemeClr val="bg1"/>
                </a:solidFill>
              </a:rPr>
              <a:t>NAJPOZNATIJI OPERACIJSKI SUSTAVI:</a:t>
            </a:r>
            <a:endParaRPr lang="hr-HR" sz="4000" b="1" u="sng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40711"/>
            <a:ext cx="2484001" cy="1820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4647"/>
            <a:ext cx="5801979" cy="2180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60" y="3775645"/>
            <a:ext cx="4891858" cy="332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120" y="4060304"/>
            <a:ext cx="2756440" cy="2756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24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u="sng" dirty="0" smtClean="0">
                <a:solidFill>
                  <a:schemeClr val="bg1"/>
                </a:solidFill>
              </a:rPr>
              <a:t>ELEKTRONSKA CIJEV</a:t>
            </a:r>
            <a:r>
              <a:rPr lang="hr-HR" sz="4000" u="sng" dirty="0" smtClean="0"/>
              <a:t> </a:t>
            </a:r>
            <a:r>
              <a:rPr lang="hr-HR" u="sng" dirty="0" smtClean="0"/>
              <a:t>CIJEV</a:t>
            </a:r>
            <a:endParaRPr lang="hr-HR" u="sng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2"/>
          </p:nvPr>
        </p:nvSpPr>
        <p:spPr>
          <a:xfrm>
            <a:off x="467544" y="2204864"/>
            <a:ext cx="4040188" cy="3845720"/>
          </a:xfrm>
        </p:spPr>
        <p:txBody>
          <a:bodyPr>
            <a:normAutofit/>
          </a:bodyPr>
          <a:lstStyle/>
          <a:p>
            <a:r>
              <a:rPr lang="hr-HR" sz="3100" dirty="0" smtClean="0"/>
              <a:t>A</a:t>
            </a:r>
            <a:r>
              <a:rPr lang="vi-VN" sz="3100" dirty="0" smtClean="0"/>
              <a:t>ktivni elektronički element  </a:t>
            </a:r>
            <a:endParaRPr lang="hr-HR" sz="3100" dirty="0" smtClean="0"/>
          </a:p>
          <a:p>
            <a:r>
              <a:rPr lang="vi-VN" sz="3100" dirty="0" smtClean="0"/>
              <a:t>Rad</a:t>
            </a:r>
            <a:r>
              <a:rPr lang="hr-HR" sz="3100" dirty="0" smtClean="0"/>
              <a:t>i </a:t>
            </a:r>
            <a:r>
              <a:rPr lang="vi-VN" sz="3100" dirty="0" smtClean="0"/>
              <a:t>na protoku slobodnih elektrona u zrakopraznom prostoru između dvije ili više elektroda</a:t>
            </a:r>
            <a:endParaRPr lang="hr-HR" sz="3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3312368" cy="4416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53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35696" y="620688"/>
            <a:ext cx="3898776" cy="1143000"/>
          </a:xfrm>
        </p:spPr>
        <p:txBody>
          <a:bodyPr/>
          <a:lstStyle/>
          <a:p>
            <a:r>
              <a:rPr lang="hr-HR" b="1" u="sng" dirty="0" smtClean="0">
                <a:solidFill>
                  <a:schemeClr val="bg1"/>
                </a:solidFill>
              </a:rPr>
              <a:t>TRANZISTOR</a:t>
            </a:r>
            <a:endParaRPr lang="hr-HR" b="1" u="sng" dirty="0">
              <a:solidFill>
                <a:schemeClr val="bg1"/>
              </a:solidFill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323528" y="2137720"/>
            <a:ext cx="4608512" cy="3749640"/>
          </a:xfrm>
        </p:spPr>
        <p:txBody>
          <a:bodyPr>
            <a:noAutofit/>
          </a:bodyPr>
          <a:lstStyle/>
          <a:p>
            <a:r>
              <a:rPr lang="hr-HR" sz="3000" dirty="0" smtClean="0"/>
              <a:t>Izumljen 1947.</a:t>
            </a:r>
          </a:p>
          <a:p>
            <a:r>
              <a:rPr lang="hr-HR" sz="3000" dirty="0" smtClean="0"/>
              <a:t>poluvodički elektronički element</a:t>
            </a:r>
          </a:p>
          <a:p>
            <a:r>
              <a:rPr lang="hr-HR" sz="3000" dirty="0" smtClean="0"/>
              <a:t>koristi se za pojačavanje električnih signala, kao elektronička sklopka, za stabilizaciju napona, modulaciju signala…</a:t>
            </a:r>
            <a:endParaRPr lang="hr-HR" sz="3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3" b="9027"/>
          <a:stretch/>
        </p:blipFill>
        <p:spPr bwMode="auto">
          <a:xfrm>
            <a:off x="5292080" y="2564904"/>
            <a:ext cx="3529514" cy="2895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00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/>
          <a:lstStyle/>
          <a:p>
            <a:r>
              <a:rPr lang="hr-HR" b="1" u="sng" dirty="0" smtClean="0">
                <a:solidFill>
                  <a:schemeClr val="bg1"/>
                </a:solidFill>
              </a:rPr>
              <a:t>INTEGRIRANI KRUG (ČIP)</a:t>
            </a:r>
            <a:endParaRPr lang="hr-HR" b="1" u="sng" dirty="0">
              <a:solidFill>
                <a:schemeClr val="bg1"/>
              </a:solidFill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467544" y="2132856"/>
            <a:ext cx="4177308" cy="4913919"/>
          </a:xfrm>
        </p:spPr>
        <p:txBody>
          <a:bodyPr>
            <a:noAutofit/>
          </a:bodyPr>
          <a:lstStyle/>
          <a:p>
            <a:r>
              <a:rPr lang="hr-HR" sz="2800" dirty="0" smtClean="0"/>
              <a:t>Na maloj površini povezano nekoliko tranzistora. </a:t>
            </a:r>
          </a:p>
          <a:p>
            <a:r>
              <a:rPr lang="hr-HR" sz="2800" dirty="0" smtClean="0"/>
              <a:t>Daljnjim povećanjem integracije tranzistora razvijeni su mikroprocesori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92" y="1700808"/>
            <a:ext cx="2952328" cy="1874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05063"/>
            <a:ext cx="3744416" cy="2491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66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1071538" y="357166"/>
            <a:ext cx="8229600" cy="1143000"/>
          </a:xfrm>
        </p:spPr>
        <p:txBody>
          <a:bodyPr/>
          <a:lstStyle/>
          <a:p>
            <a:r>
              <a:rPr lang="hr-HR" b="1" u="sng" dirty="0" smtClean="0">
                <a:solidFill>
                  <a:schemeClr val="bg1"/>
                </a:solidFill>
              </a:rPr>
              <a:t>MIKROPROCESOR</a:t>
            </a:r>
            <a:endParaRPr lang="hr-HR" b="1" u="sng" dirty="0">
              <a:solidFill>
                <a:schemeClr val="bg1"/>
              </a:solidFill>
            </a:endParaRPr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285720" y="1643050"/>
            <a:ext cx="8472518" cy="4389120"/>
          </a:xfrm>
        </p:spPr>
        <p:txBody>
          <a:bodyPr/>
          <a:lstStyle/>
          <a:p>
            <a:r>
              <a:rPr lang="hr-HR" dirty="0"/>
              <a:t>MIKROPROCESOR je elektronički sklop koji izvodi </a:t>
            </a:r>
            <a:r>
              <a:rPr lang="hr-HR" dirty="0" smtClean="0"/>
              <a:t>operacije</a:t>
            </a:r>
          </a:p>
          <a:p>
            <a:r>
              <a:rPr lang="vi-VN" sz="2400" dirty="0" smtClean="0">
                <a:latin typeface="Constantia" pitchFamily="18" charset="0"/>
              </a:rPr>
              <a:t>Veličina registra određuje </a:t>
            </a:r>
            <a:r>
              <a:rPr lang="hr-HR" sz="2400" dirty="0" smtClean="0">
                <a:latin typeface="Constantia" pitchFamily="18" charset="0"/>
              </a:rPr>
              <a:t>dužinu</a:t>
            </a:r>
            <a:r>
              <a:rPr lang="vi-VN" sz="2400" dirty="0" smtClean="0">
                <a:latin typeface="Constantia" pitchFamily="18" charset="0"/>
              </a:rPr>
              <a:t> procesorske riječi </a:t>
            </a:r>
            <a:endParaRPr lang="hr-HR" sz="2400" dirty="0" smtClean="0">
              <a:latin typeface="Constantia" pitchFamily="18" charset="0"/>
            </a:endParaRPr>
          </a:p>
          <a:p>
            <a:r>
              <a:rPr lang="vi-VN" sz="2400" dirty="0" smtClean="0">
                <a:latin typeface="Constantia" pitchFamily="18" charset="0"/>
              </a:rPr>
              <a:t>Dužina PROCESORSKE RIJEČI je broj </a:t>
            </a:r>
            <a:r>
              <a:rPr lang="hr-HR" sz="2400" dirty="0" smtClean="0">
                <a:latin typeface="Constantia" pitchFamily="18" charset="0"/>
              </a:rPr>
              <a:t> </a:t>
            </a:r>
            <a:r>
              <a:rPr lang="vi-VN" sz="2400" dirty="0" smtClean="0">
                <a:latin typeface="Constantia" pitchFamily="18" charset="0"/>
              </a:rPr>
              <a:t>bitova koji se istovremen</a:t>
            </a:r>
            <a:r>
              <a:rPr lang="hr-HR" sz="2400" dirty="0" smtClean="0">
                <a:latin typeface="Constantia" pitchFamily="18" charset="0"/>
              </a:rPr>
              <a:t>o </a:t>
            </a:r>
            <a:r>
              <a:rPr lang="vi-VN" sz="2400" dirty="0" smtClean="0">
                <a:latin typeface="Constantia" pitchFamily="18" charset="0"/>
              </a:rPr>
              <a:t>prenosi</a:t>
            </a:r>
            <a:r>
              <a:rPr lang="hr-HR" sz="2400" dirty="0" smtClean="0">
                <a:latin typeface="Constantia" pitchFamily="18" charset="0"/>
              </a:rPr>
              <a:t> </a:t>
            </a:r>
            <a:r>
              <a:rPr lang="vi-VN" sz="2400" dirty="0" smtClean="0">
                <a:latin typeface="Constantia" pitchFamily="18" charset="0"/>
              </a:rPr>
              <a:t>i obrađuje unutar procesora</a:t>
            </a:r>
            <a:endParaRPr lang="hr-HR" sz="2400" dirty="0" smtClean="0">
              <a:latin typeface="Constantia" pitchFamily="18" charset="0"/>
            </a:endParaRPr>
          </a:p>
          <a:p>
            <a:r>
              <a:rPr lang="vi-VN" sz="2400" dirty="0" smtClean="0">
                <a:latin typeface="Constantia" pitchFamily="18" charset="0"/>
              </a:rPr>
              <a:t>Danas se koriste 32-</a:t>
            </a:r>
            <a:r>
              <a:rPr lang="hr-HR" sz="2400" dirty="0" smtClean="0">
                <a:latin typeface="Constantia" pitchFamily="18" charset="0"/>
              </a:rPr>
              <a:t> bitni i 64 bitni procesori</a:t>
            </a:r>
          </a:p>
          <a:p>
            <a:r>
              <a:rPr lang="hr-HR" sz="2400" dirty="0" smtClean="0"/>
              <a:t>Megahertz – mjerna jedinica za frekvenciju procesora, oznaka-</a:t>
            </a:r>
            <a:r>
              <a:rPr lang="hr-HR" sz="2400" dirty="0" err="1" smtClean="0"/>
              <a:t>MHz</a:t>
            </a:r>
            <a:endParaRPr lang="hr-HR" sz="2400" dirty="0" smtClean="0"/>
          </a:p>
          <a:p>
            <a:endParaRPr lang="vi-VN" sz="2400" dirty="0" smtClean="0">
              <a:latin typeface="Constantia" pitchFamily="18" charset="0"/>
            </a:endParaRPr>
          </a:p>
          <a:p>
            <a:endParaRPr lang="hr-HR" sz="2400" dirty="0" smtClean="0">
              <a:latin typeface="Constantia" pitchFamily="18" charset="0"/>
            </a:endParaRPr>
          </a:p>
          <a:p>
            <a:endParaRPr lang="hr-HR" sz="2400" dirty="0"/>
          </a:p>
          <a:p>
            <a:endParaRPr lang="hr-HR" dirty="0" smtClean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1026" name="Picture 2" descr="C:\Users\ProBook 4710s\AppData\Local\Microsoft\Windows\Temporary Internet Files\Content.IE5\75XSMF2G\080130_CPU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4643446"/>
            <a:ext cx="2675905" cy="200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163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8229600" cy="1143000"/>
          </a:xfrm>
        </p:spPr>
        <p:txBody>
          <a:bodyPr>
            <a:normAutofit/>
          </a:bodyPr>
          <a:lstStyle/>
          <a:p>
            <a:r>
              <a:rPr lang="hr-HR" sz="4300" b="1" u="sng" dirty="0" smtClean="0">
                <a:solidFill>
                  <a:schemeClr val="bg1"/>
                </a:solidFill>
              </a:rPr>
              <a:t>UPRAVLJAČKA JEDINICA</a:t>
            </a:r>
            <a:endParaRPr lang="hr-HR" sz="4300" b="1" u="sng" dirty="0">
              <a:solidFill>
                <a:schemeClr val="bg1"/>
              </a:solidFill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142844" y="1500174"/>
            <a:ext cx="8686800" cy="2160240"/>
          </a:xfrm>
        </p:spPr>
        <p:txBody>
          <a:bodyPr>
            <a:noAutofit/>
          </a:bodyPr>
          <a:lstStyle/>
          <a:p>
            <a:r>
              <a:rPr lang="hr-HR" sz="2800" dirty="0" smtClean="0"/>
              <a:t>centralni dio</a:t>
            </a:r>
            <a:r>
              <a:rPr lang="hr-HR" sz="2800" dirty="0"/>
              <a:t> </a:t>
            </a:r>
            <a:r>
              <a:rPr lang="hr-HR" sz="2800" dirty="0" smtClean="0"/>
              <a:t>mikroprocesora</a:t>
            </a:r>
            <a:r>
              <a:rPr lang="hr-HR" sz="2800" dirty="0"/>
              <a:t> koji regulira </a:t>
            </a:r>
            <a:r>
              <a:rPr lang="hr-HR" sz="2800" dirty="0" smtClean="0"/>
              <a:t>izvršavanje aritmetičke i logičke naredbe</a:t>
            </a:r>
          </a:p>
          <a:p>
            <a:r>
              <a:rPr lang="hr-HR" sz="2800" dirty="0" smtClean="0"/>
              <a:t>Za aritmetičke </a:t>
            </a:r>
            <a:r>
              <a:rPr lang="hr-HR" sz="2800" dirty="0"/>
              <a:t>i logičke operacije zadužen je poseban sklop – aritmetičko-logička </a:t>
            </a:r>
            <a:r>
              <a:rPr lang="hr-HR" sz="2800" dirty="0" smtClean="0"/>
              <a:t>jedinica</a:t>
            </a:r>
          </a:p>
          <a:p>
            <a:r>
              <a:rPr lang="hr-HR" sz="2800" dirty="0" smtClean="0"/>
              <a:t>REGISTRI su mali memorijski spremnici u procesoru koji mogu brzo prihvaćati i pohranjivati podatke povezani s aritmetičko-logičko jedinicom</a:t>
            </a:r>
          </a:p>
          <a:p>
            <a:endParaRPr lang="hr-HR" sz="2800" dirty="0"/>
          </a:p>
          <a:p>
            <a:endParaRPr lang="hr-HR" sz="2800" dirty="0" smtClean="0"/>
          </a:p>
          <a:p>
            <a:pPr marL="0" indent="0">
              <a:buNone/>
            </a:pPr>
            <a:endParaRPr lang="hr-HR" sz="28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4857760"/>
            <a:ext cx="2636711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42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u="sng" dirty="0" smtClean="0">
                <a:solidFill>
                  <a:schemeClr val="bg1"/>
                </a:solidFill>
              </a:rPr>
              <a:t>ELEKTRONIČKI LOGIČKI SKLOPOVI</a:t>
            </a:r>
            <a:endParaRPr lang="hr-HR" u="sng" dirty="0">
              <a:solidFill>
                <a:schemeClr val="bg1"/>
              </a:solidFill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899592" y="1772816"/>
            <a:ext cx="6779096" cy="4137323"/>
          </a:xfrm>
        </p:spPr>
        <p:txBody>
          <a:bodyPr>
            <a:noAutofit/>
          </a:bodyPr>
          <a:lstStyle/>
          <a:p>
            <a:pPr algn="ctr"/>
            <a:r>
              <a:rPr lang="hr-HR" sz="3300" dirty="0" smtClean="0"/>
              <a:t>Logički sklop je sklop u procesoru računala,namijenjen logičkim operacijama</a:t>
            </a:r>
          </a:p>
          <a:p>
            <a:pPr marL="0" indent="0" algn="ctr">
              <a:buNone/>
            </a:pPr>
            <a:endParaRPr lang="hr-HR" sz="3300" dirty="0" smtClean="0"/>
          </a:p>
          <a:p>
            <a:pPr marL="0" indent="0" algn="ctr">
              <a:buNone/>
            </a:pPr>
            <a:r>
              <a:rPr lang="hr-HR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Vrste logičkih sklopova</a:t>
            </a:r>
            <a:r>
              <a:rPr lang="hr-HR" sz="3300" dirty="0" smtClean="0"/>
              <a:t>:</a:t>
            </a:r>
          </a:p>
          <a:p>
            <a:pPr algn="ctr">
              <a:buFont typeface="Wingdings" pitchFamily="2" charset="2"/>
              <a:buChar char="Ø"/>
            </a:pPr>
            <a:r>
              <a:rPr lang="hr-HR" sz="3300" dirty="0" smtClean="0"/>
              <a:t>Logički sklop NE (NOT),</a:t>
            </a:r>
          </a:p>
          <a:p>
            <a:pPr algn="ctr">
              <a:buFont typeface="Wingdings" pitchFamily="2" charset="2"/>
              <a:buChar char="Ø"/>
            </a:pPr>
            <a:r>
              <a:rPr lang="hr-HR" sz="3300" dirty="0" smtClean="0"/>
              <a:t>Logički sklop I (AND) i</a:t>
            </a:r>
          </a:p>
          <a:p>
            <a:pPr algn="ctr">
              <a:buFont typeface="Wingdings" pitchFamily="2" charset="2"/>
              <a:buChar char="Ø"/>
            </a:pPr>
            <a:r>
              <a:rPr lang="hr-HR" sz="3300" dirty="0" smtClean="0"/>
              <a:t>Logički sklop ILI (OR).</a:t>
            </a:r>
          </a:p>
          <a:p>
            <a:pPr algn="ctr"/>
            <a:endParaRPr lang="hr-HR" sz="3300" dirty="0"/>
          </a:p>
        </p:txBody>
      </p:sp>
    </p:spTree>
    <p:extLst>
      <p:ext uri="{BB962C8B-B14F-4D97-AF65-F5344CB8AC3E}">
        <p14:creationId xmlns:p14="http://schemas.microsoft.com/office/powerpoint/2010/main" val="415527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jek">
  <a:themeElements>
    <a:clrScheme name="Prilagođeno 8">
      <a:dk1>
        <a:srgbClr val="000000"/>
      </a:dk1>
      <a:lt1>
        <a:srgbClr val="000000"/>
      </a:lt1>
      <a:dk2>
        <a:srgbClr val="DCA4A5"/>
      </a:dk2>
      <a:lt2>
        <a:srgbClr val="DCA4A5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189</TotalTime>
  <Words>431</Words>
  <Application>Microsoft Office PowerPoint</Application>
  <PresentationFormat>Prikaz na zaslonu (4:3)</PresentationFormat>
  <Paragraphs>92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19" baseType="lpstr">
      <vt:lpstr>Tijek</vt:lpstr>
      <vt:lpstr>STROJNA OPREMA RAČUNALA</vt:lpstr>
      <vt:lpstr>PowerPointova prezentacija</vt:lpstr>
      <vt:lpstr>NAJPOZNATIJI OPERACIJSKI SUSTAVI:</vt:lpstr>
      <vt:lpstr>ELEKTRONSKA CIJEV CIJEV</vt:lpstr>
      <vt:lpstr>TRANZISTOR</vt:lpstr>
      <vt:lpstr>INTEGRIRANI KRUG (ČIP)</vt:lpstr>
      <vt:lpstr>MIKROPROCESOR</vt:lpstr>
      <vt:lpstr>UPRAVLJAČKA JEDINICA</vt:lpstr>
      <vt:lpstr>ELEKTRONIČKI LOGIČKI SKLOPOVI</vt:lpstr>
      <vt:lpstr> SPREMNIK</vt:lpstr>
      <vt:lpstr>MEMORIJSKE LOKACIJE</vt:lpstr>
      <vt:lpstr>SABIRNICA</vt:lpstr>
      <vt:lpstr>ULAZNO-IZLAZNI UREĐAJI</vt:lpstr>
      <vt:lpstr>PowerPointova prezentacija</vt:lpstr>
      <vt:lpstr>PODJELE RAČUNALA</vt:lpstr>
      <vt:lpstr>BRZINA PROCESORA</vt:lpstr>
      <vt:lpstr>KAPACITET SPREMNIKA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STROJNA OPREMA RAČUNALA</dc:title>
  <dc:creator>Učenik</dc:creator>
  <cp:lastModifiedBy>Korisnik</cp:lastModifiedBy>
  <cp:revision>22</cp:revision>
  <dcterms:created xsi:type="dcterms:W3CDTF">2017-09-07T06:12:50Z</dcterms:created>
  <dcterms:modified xsi:type="dcterms:W3CDTF">2017-09-26T07:00:27Z</dcterms:modified>
</cp:coreProperties>
</file>